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538" y="139"/>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C0D29890-6DC3-48B0-9070-1022838139B6}" type="datetimeFigureOut">
              <a:rPr lang="ro-RO"/>
              <a:pPr>
                <a:defRPr/>
              </a:pPr>
              <a:t>08.02.2018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D1DFE6CC-D951-47AC-A77E-FB10ECD253BE}"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D972541B-A1C1-46EA-BFEE-211E30D7BAFF}" type="datetimeFigureOut">
              <a:rPr lang="ro-RO"/>
              <a:pPr>
                <a:defRPr/>
              </a:pPr>
              <a:t>08.02.2018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10B0CD50-FFF3-41F7-8709-C15F05981E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9CD0853B-1C7B-49C0-9BFB-3725C8EF0D98}" type="datetimeFigureOut">
              <a:rPr lang="ro-RO"/>
              <a:pPr>
                <a:defRPr/>
              </a:pPr>
              <a:t>08.02.2018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EC99EB0A-5048-48D8-AC0A-EE049A86654D}"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E8782AB4-F2BB-44EC-B82B-3EBD04187F7A}" type="datetimeFigureOut">
              <a:rPr lang="ro-RO"/>
              <a:pPr>
                <a:defRPr/>
              </a:pPr>
              <a:t>08.02.2018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0F57044B-8178-4976-8BA9-FC2BFEFC97D1}"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9D80455-5CE6-4AC1-88BD-8333149EF9AC}" type="datetimeFigureOut">
              <a:rPr lang="ro-RO"/>
              <a:pPr>
                <a:defRPr/>
              </a:pPr>
              <a:t>08.02.2018</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C1F3A912-52FD-456D-8A1C-D1DCDBCBEE74}"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28596456-6817-4AFF-85EC-9500A7C75AAA}" type="datetimeFigureOut">
              <a:rPr lang="ro-RO"/>
              <a:pPr>
                <a:defRPr/>
              </a:pPr>
              <a:t>08.02.2018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7E0F51D2-7FE9-4C8E-BB32-536F2EEB6348}"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3A119FA4-F5D0-44B2-9D23-7D223ADF5661}" type="datetimeFigureOut">
              <a:rPr lang="ro-RO"/>
              <a:pPr>
                <a:defRPr/>
              </a:pPr>
              <a:t>08.02.2018</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A89A5D1B-1467-49DD-9D72-690179A5BCA3}"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75B33203-BBB3-416E-815A-3531CB181416}" type="datetimeFigureOut">
              <a:rPr lang="ro-RO"/>
              <a:pPr>
                <a:defRPr/>
              </a:pPr>
              <a:t>08.02.2018</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AEC873FF-1BFB-4456-97C0-888CE2C627D8}"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8C75F22-41FD-4D1E-A802-B5E5FF767D0C}" type="datetimeFigureOut">
              <a:rPr lang="ro-RO"/>
              <a:pPr>
                <a:defRPr/>
              </a:pPr>
              <a:t>08.02.2018</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45A8D2A1-5F3F-44AC-9D51-EE6A10A5A703}"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18B5E3-DCD7-4EB5-AD86-4CAE03D0B58B}" type="datetimeFigureOut">
              <a:rPr lang="ro-RO"/>
              <a:pPr>
                <a:defRPr/>
              </a:pPr>
              <a:t>08.02.2018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F45F5141-7B2C-4F4C-B04F-4E89A247E6AA}"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1BA0C8-EE00-46B0-AD85-C84548F328AA}" type="datetimeFigureOut">
              <a:rPr lang="ro-RO"/>
              <a:pPr>
                <a:defRPr/>
              </a:pPr>
              <a:t>08.02.2018</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56AD58F-93BC-4373-951F-BF03F55581B2}"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940227-7717-4B19-A6DD-41A415EC38AA}" type="datetimeFigureOut">
              <a:rPr lang="ro-RO"/>
              <a:pPr>
                <a:defRPr/>
              </a:pPr>
              <a:t>08.02.2018</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7B0E0737-1AF9-4A96-8B26-4AB66E2410AE}"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it-IT" sz="1400" b="1" dirty="0" smtClean="0">
                <a:solidFill>
                  <a:srgbClr val="000000"/>
                </a:solidFill>
                <a:latin typeface="Arial" charset="0"/>
              </a:rPr>
              <a:t>APELE CONTINENTALE</a:t>
            </a:r>
          </a:p>
        </p:txBody>
      </p:sp>
      <p:sp>
        <p:nvSpPr>
          <p:cNvPr id="2051" name="Subtitle 2"/>
          <p:cNvSpPr>
            <a:spLocks noGrp="1"/>
          </p:cNvSpPr>
          <p:nvPr>
            <p:ph type="subTitle" idx="1"/>
          </p:nvPr>
        </p:nvSpPr>
        <p:spPr>
          <a:xfrm>
            <a:off x="928662" y="3886200"/>
            <a:ext cx="6843738" cy="685800"/>
          </a:xfrm>
        </p:spPr>
        <p:txBody>
          <a:bodyPr/>
          <a:lstStyle/>
          <a:p>
            <a:pPr algn="just" eaLnBrk="1" hangingPunct="1"/>
            <a:r>
              <a:rPr lang="vi-VN" sz="1000" dirty="0" smtClean="0">
                <a:solidFill>
                  <a:schemeClr val="tx1"/>
                </a:solidFill>
              </a:rPr>
              <a:t>(Adaptat după </a:t>
            </a:r>
            <a:r>
              <a:rPr lang="vi-VN" sz="1000" i="1" dirty="0" smtClean="0">
                <a:solidFill>
                  <a:schemeClr val="tx1"/>
                </a:solidFill>
              </a:rPr>
              <a:t>Manualul de </a:t>
            </a:r>
            <a:r>
              <a:rPr lang="en-US" sz="1000" i="1" dirty="0" err="1" smtClean="0">
                <a:solidFill>
                  <a:schemeClr val="tx1"/>
                </a:solidFill>
              </a:rPr>
              <a:t>Georafi</a:t>
            </a:r>
            <a:r>
              <a:rPr lang="vi-VN" sz="1000" i="1" dirty="0" smtClean="0">
                <a:solidFill>
                  <a:schemeClr val="tx1"/>
                </a:solidFill>
              </a:rPr>
              <a:t>e</a:t>
            </a:r>
            <a:r>
              <a:rPr lang="en-US" sz="1000" i="1" dirty="0" smtClean="0">
                <a:solidFill>
                  <a:schemeClr val="tx1"/>
                </a:solidFill>
              </a:rPr>
              <a:t> </a:t>
            </a:r>
            <a:r>
              <a:rPr lang="en-US" sz="1000" i="1" dirty="0" err="1" smtClean="0">
                <a:solidFill>
                  <a:schemeClr val="tx1"/>
                </a:solidFill>
              </a:rPr>
              <a:t>fizic</a:t>
            </a:r>
            <a:r>
              <a:rPr lang="ro-RO" sz="1000" i="1" dirty="0">
                <a:solidFill>
                  <a:schemeClr val="tx1"/>
                </a:solidFill>
              </a:rPr>
              <a:t>ă</a:t>
            </a:r>
            <a:r>
              <a:rPr lang="vi-VN" sz="1000" dirty="0" smtClean="0">
                <a:solidFill>
                  <a:schemeClr val="tx1"/>
                </a:solidFill>
              </a:rPr>
              <a:t>,</a:t>
            </a:r>
            <a:r>
              <a:rPr lang="ro-RO" sz="1000" dirty="0" smtClean="0">
                <a:solidFill>
                  <a:schemeClr val="tx1"/>
                </a:solidFill>
              </a:rPr>
              <a:t> Pământul – planeta oamenilor,</a:t>
            </a:r>
            <a:r>
              <a:rPr lang="vi-VN" sz="1000" dirty="0" smtClean="0">
                <a:solidFill>
                  <a:schemeClr val="tx1"/>
                </a:solidFill>
              </a:rPr>
              <a:t> clasa a </a:t>
            </a:r>
            <a:r>
              <a:rPr lang="ro-RO" sz="1000" dirty="0">
                <a:solidFill>
                  <a:schemeClr val="tx1"/>
                </a:solidFill>
              </a:rPr>
              <a:t>I</a:t>
            </a:r>
            <a:r>
              <a:rPr lang="vi-VN" sz="1000" dirty="0" smtClean="0">
                <a:solidFill>
                  <a:schemeClr val="tx1"/>
                </a:solidFill>
              </a:rPr>
              <a:t>X-a,</a:t>
            </a:r>
            <a:r>
              <a:rPr lang="ro-RO" sz="1000" smtClean="0">
                <a:solidFill>
                  <a:schemeClr val="tx1"/>
                </a:solidFill>
              </a:rPr>
              <a:t> Octavian Mândruț</a:t>
            </a:r>
            <a:r>
              <a:rPr lang="vi-VN" sz="1000" smtClean="0">
                <a:solidFill>
                  <a:schemeClr val="tx1"/>
                </a:solidFill>
              </a:rPr>
              <a:t>)</a:t>
            </a:r>
            <a:endParaRPr lang="vi-VN" sz="1000" dirty="0" smtClean="0">
              <a:solidFill>
                <a:schemeClr val="tx1"/>
              </a:solidFill>
            </a:endParaRPr>
          </a:p>
          <a:p>
            <a:pPr eaLnBrk="1" hangingPunct="1"/>
            <a:endParaRPr lang="ro-RO" sz="1000" dirty="0" smtClean="0">
              <a:solidFill>
                <a:schemeClr val="tx1"/>
              </a:solidFill>
              <a:latin typeface="Arial" charset="0"/>
            </a:endParaRPr>
          </a:p>
        </p:txBody>
      </p:sp>
      <p:sp>
        <p:nvSpPr>
          <p:cNvPr id="2052" name="Rectangle 1"/>
          <p:cNvSpPr>
            <a:spLocks noChangeArrowheads="1"/>
          </p:cNvSpPr>
          <p:nvPr/>
        </p:nvSpPr>
        <p:spPr bwMode="auto">
          <a:xfrm>
            <a:off x="214313" y="571500"/>
            <a:ext cx="8605837" cy="400050"/>
          </a:xfrm>
          <a:prstGeom prst="rect">
            <a:avLst/>
          </a:prstGeom>
          <a:noFill/>
          <a:ln w="9525">
            <a:noFill/>
            <a:miter lim="800000"/>
            <a:headEnd/>
            <a:tailEnd/>
          </a:ln>
        </p:spPr>
        <p:txBody>
          <a:bodyPr anchor="ctr">
            <a:spAutoFit/>
          </a:bodyPr>
          <a:lstStyle/>
          <a:p>
            <a:r>
              <a:rPr lang="ro-RO" sz="1000" dirty="0" smtClean="0"/>
              <a:t>Examenul de bacalaureat naţional 2018</a:t>
            </a:r>
            <a:endParaRPr lang="ro-RO" sz="1000" dirty="0"/>
          </a:p>
          <a:p>
            <a:pPr eaLnBrk="0" hangingPunct="0"/>
            <a:r>
              <a:rPr lang="ro-RO" sz="1000" dirty="0"/>
              <a:t>Proba de evaluare a competenţelor digitale  - document de lucru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391025" cy="4949825"/>
          </a:xfrm>
        </p:spPr>
        <p:txBody>
          <a:bodyPr/>
          <a:lstStyle/>
          <a:p>
            <a:pPr marL="0" indent="0">
              <a:buNone/>
            </a:pPr>
            <a:r>
              <a:rPr lang="en-US" sz="1200" dirty="0" smtClean="0"/>
              <a:t>	</a:t>
            </a:r>
            <a:r>
              <a:rPr lang="ro-RO" sz="1200" dirty="0" smtClean="0"/>
              <a:t>Apele </a:t>
            </a:r>
            <a:r>
              <a:rPr lang="ro-RO" sz="1200" dirty="0"/>
              <a:t>continentale cuprind apele din interiorul scoarței terestre (apele subterane) și cele de la suprafață (râuri, fluvii și lacuri); de asemenea, solul cuprinde, în compoziția sa, apă.</a:t>
            </a:r>
            <a:endParaRPr lang="en-US" sz="1200" dirty="0"/>
          </a:p>
          <a:p>
            <a:pPr marL="0" indent="0">
              <a:buNone/>
            </a:pPr>
            <a:r>
              <a:rPr lang="ro-RO" sz="1200" dirty="0" smtClean="0"/>
              <a:t>Apele  </a:t>
            </a:r>
            <a:r>
              <a:rPr lang="ro-RO" sz="1200" dirty="0"/>
              <a:t>subterane se găsesc situate la diferite adâncimi și se află situate deasupra unor staturi impermeabile (sau greu permeabile), în interiorul unor straturi denumite, prin comparație, permeabile. Primul strat, pornind de la suprafața terenului, se numește strat freatic, iar cele situate mai jos, la adâncimi mai mari, se numesc straturi de adâncime (care cuprind ape de adâncime</a:t>
            </a:r>
            <a:r>
              <a:rPr lang="ro-RO" sz="1200" dirty="0" smtClean="0"/>
              <a:t>).</a:t>
            </a:r>
            <a:endParaRPr lang="en-US" sz="1200" dirty="0"/>
          </a:p>
          <a:p>
            <a:pPr marL="0" indent="0">
              <a:buNone/>
            </a:pPr>
            <a:r>
              <a:rPr lang="en-US" sz="1200" dirty="0" smtClean="0"/>
              <a:t>	</a:t>
            </a:r>
            <a:r>
              <a:rPr lang="ro-RO" sz="1200" dirty="0" smtClean="0"/>
              <a:t>Apele </a:t>
            </a:r>
            <a:r>
              <a:rPr lang="ro-RO" sz="1200" dirty="0"/>
              <a:t>subterane apar la suprafață sub forma izvoarelor. Izvoarele pot fi de mai multe feluri, în funcție de caracteristicile apei subterane și de modul în care aceasta ajunge la suprafață. </a:t>
            </a:r>
            <a:endParaRPr lang="en-US" sz="1200" dirty="0"/>
          </a:p>
          <a:p>
            <a:pPr marL="0" indent="0">
              <a:buNone/>
            </a:pPr>
            <a:r>
              <a:rPr lang="en-US" sz="1200" dirty="0" smtClean="0"/>
              <a:t>	</a:t>
            </a:r>
            <a:r>
              <a:rPr lang="ro-RO" sz="1200" dirty="0" smtClean="0"/>
              <a:t>Cele </a:t>
            </a:r>
            <a:r>
              <a:rPr lang="ro-RO" sz="1200" dirty="0"/>
              <a:t>mai spectaculoase sunt gheizerele, care sunt datorate încălzirii apelor în adâncime; acestea țâșnesc la suprafață intermitent. </a:t>
            </a:r>
            <a:r>
              <a:rPr lang="en-US" sz="1200" dirty="0"/>
              <a:t>[…]</a:t>
            </a:r>
          </a:p>
          <a:p>
            <a:pPr marL="0" indent="0">
              <a:buNone/>
            </a:pPr>
            <a:r>
              <a:rPr lang="en-US" sz="1200" dirty="0" smtClean="0"/>
              <a:t>	</a:t>
            </a:r>
            <a:r>
              <a:rPr lang="ro-RO" sz="1200" dirty="0" smtClean="0"/>
              <a:t>Rețeaua </a:t>
            </a:r>
            <a:r>
              <a:rPr lang="ro-RO" sz="1200" dirty="0"/>
              <a:t>hidrografică de suprafață este formată din râuri și fluvii. Râurile provin din însumarea mai multor pârâuri, (care sunt sistemele elementare ale rețelei hidrografice</a:t>
            </a:r>
            <a:r>
              <a:rPr lang="ro-RO" sz="1200" dirty="0" smtClean="0"/>
              <a:t>). </a:t>
            </a:r>
            <a:r>
              <a:rPr lang="en-US" sz="1200" dirty="0"/>
              <a:t>[…] </a:t>
            </a:r>
            <a:endParaRPr lang="en-US" sz="1200" dirty="0" smtClean="0"/>
          </a:p>
          <a:p>
            <a:pPr marL="0" indent="0">
              <a:buNone/>
            </a:pPr>
            <a:r>
              <a:rPr lang="en-US" sz="1200" dirty="0" smtClean="0"/>
              <a:t>	</a:t>
            </a:r>
            <a:r>
              <a:rPr lang="ro-RO" sz="1200" dirty="0" smtClean="0"/>
              <a:t>În </a:t>
            </a:r>
            <a:r>
              <a:rPr lang="ro-RO" sz="1200" dirty="0"/>
              <a:t>general, râurile sunt considerate arterele hidrografice mai mici și fluviile mai mari, fără a exista între ele o limită cantitativă (de lungime sau debit de apă).</a:t>
            </a:r>
            <a:endParaRPr lang="en-US" sz="1200" dirty="0"/>
          </a:p>
          <a:p>
            <a:pPr marL="0" indent="0">
              <a:buNone/>
            </a:pPr>
            <a:endParaRPr lang="en-US" sz="1200" dirty="0"/>
          </a:p>
          <a:p>
            <a:pPr marL="0" indent="542925" algn="just">
              <a:buNone/>
            </a:pPr>
            <a:endParaRPr lang="vi-VN" sz="1200" dirty="0" smtClean="0">
              <a:solidFill>
                <a:srgbClr val="000000"/>
              </a:solidFill>
              <a:ea typeface="Calibri" pitchFamily="34" charset="0"/>
              <a:cs typeface="Arial" charset="0"/>
            </a:endParaRPr>
          </a:p>
        </p:txBody>
      </p:sp>
      <p:sp>
        <p:nvSpPr>
          <p:cNvPr id="3075" name="Text Box 5"/>
          <p:cNvSpPr txBox="1">
            <a:spLocks noChangeArrowheads="1"/>
          </p:cNvSpPr>
          <p:nvPr/>
        </p:nvSpPr>
        <p:spPr bwMode="auto">
          <a:xfrm>
            <a:off x="539750" y="260350"/>
            <a:ext cx="8353425" cy="396875"/>
          </a:xfrm>
          <a:prstGeom prst="rect">
            <a:avLst/>
          </a:prstGeom>
          <a:noFill/>
          <a:ln w="9525">
            <a:noFill/>
            <a:miter lim="800000"/>
            <a:headEnd/>
            <a:tailEnd/>
          </a:ln>
        </p:spPr>
        <p:txBody>
          <a:bodyPr>
            <a:spAutoFit/>
          </a:bodyPr>
          <a:lstStyle/>
          <a:p>
            <a:r>
              <a:rPr lang="ro-RO" sz="1000" dirty="0" smtClean="0"/>
              <a:t>Examenul de bacalaureat naţional 2018</a:t>
            </a:r>
            <a:endParaRPr lang="ro-RO" sz="1000" dirty="0"/>
          </a:p>
          <a:p>
            <a:r>
              <a:rPr lang="ro-RO" sz="1000" dirty="0"/>
              <a:t>Proba de evaluare a competenţelor digitale  - document de lucru</a:t>
            </a:r>
            <a:endParaRPr lang="en-GB" sz="1000" dirty="0"/>
          </a:p>
        </p:txBody>
      </p:sp>
      <p:pic>
        <p:nvPicPr>
          <p:cNvPr id="6" name="Picture 5"/>
          <p:cNvPicPr/>
          <p:nvPr/>
        </p:nvPicPr>
        <p:blipFill rotWithShape="1">
          <a:blip r:embed="rId2">
            <a:extLst>
              <a:ext uri="{28A0092B-C50C-407E-A947-70E740481C1C}">
                <a14:useLocalDpi xmlns:a14="http://schemas.microsoft.com/office/drawing/2010/main" val="0"/>
              </a:ext>
            </a:extLst>
          </a:blip>
          <a:srcRect l="43627" t="28827" r="7980" b="22683"/>
          <a:stretch/>
        </p:blipFill>
        <p:spPr bwMode="auto">
          <a:xfrm>
            <a:off x="5290820" y="1124744"/>
            <a:ext cx="3602355" cy="3602355"/>
          </a:xfrm>
          <a:prstGeom prst="rect">
            <a:avLst/>
          </a:prstGeom>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68313" y="1125538"/>
            <a:ext cx="8229600" cy="4175670"/>
          </a:xfrm>
        </p:spPr>
        <p:txBody>
          <a:bodyPr/>
          <a:lstStyle/>
          <a:p>
            <a:pPr marL="0" indent="0">
              <a:buNone/>
            </a:pPr>
            <a:r>
              <a:rPr lang="en-US" sz="1200" dirty="0" smtClean="0">
                <a:latin typeface="Arial" panose="020B0604020202020204" pitchFamily="34" charset="0"/>
                <a:cs typeface="Arial" panose="020B0604020202020204" pitchFamily="34" charset="0"/>
              </a:rPr>
              <a:t>	</a:t>
            </a:r>
            <a:r>
              <a:rPr lang="ro-RO" sz="1200" dirty="0" smtClean="0">
                <a:latin typeface="Arial" panose="020B0604020202020204" pitchFamily="34" charset="0"/>
                <a:cs typeface="Arial" panose="020B0604020202020204" pitchFamily="34" charset="0"/>
              </a:rPr>
              <a:t>Tipuri </a:t>
            </a:r>
            <a:r>
              <a:rPr lang="ro-RO" sz="1200" dirty="0">
                <a:latin typeface="Arial" panose="020B0604020202020204" pitchFamily="34" charset="0"/>
                <a:cs typeface="Arial" panose="020B0604020202020204" pitchFamily="34" charset="0"/>
              </a:rPr>
              <a:t>de regim hidrologic</a:t>
            </a:r>
            <a:endParaRPr lang="en-US" sz="1200" dirty="0">
              <a:latin typeface="Arial" panose="020B0604020202020204" pitchFamily="34" charset="0"/>
              <a:cs typeface="Arial" panose="020B0604020202020204" pitchFamily="34" charset="0"/>
            </a:endParaRPr>
          </a:p>
          <a:p>
            <a:pPr marL="0" indent="0">
              <a:buNone/>
            </a:pPr>
            <a:r>
              <a:rPr lang="ro-RO" sz="1200" dirty="0" smtClean="0">
                <a:latin typeface="Arial" panose="020B0604020202020204" pitchFamily="34" charset="0"/>
                <a:cs typeface="Arial" panose="020B0604020202020204" pitchFamily="34" charset="0"/>
              </a:rPr>
              <a:t>Pe </a:t>
            </a:r>
            <a:r>
              <a:rPr lang="ro-RO" sz="1200" dirty="0">
                <a:latin typeface="Arial" panose="020B0604020202020204" pitchFamily="34" charset="0"/>
                <a:cs typeface="Arial" panose="020B0604020202020204" pitchFamily="34" charset="0"/>
              </a:rPr>
              <a:t>glob există mai multe tipuri de regim hidrologic al râurilor, dependent de caracteristicile climatice ale fiecărei zone. </a:t>
            </a:r>
            <a:endParaRPr lang="en-US" sz="1200" dirty="0" smtClean="0">
              <a:latin typeface="Arial" panose="020B0604020202020204" pitchFamily="34" charset="0"/>
              <a:cs typeface="Arial" panose="020B0604020202020204" pitchFamily="34" charset="0"/>
            </a:endParaRPr>
          </a:p>
          <a:p>
            <a:pPr lvl="0">
              <a:buFont typeface="+mj-lt"/>
              <a:buAutoNum type="arabicPeriod"/>
            </a:pPr>
            <a:r>
              <a:rPr lang="ro-RO" sz="1200" dirty="0">
                <a:latin typeface="Arial" panose="020B0604020202020204" pitchFamily="34" charset="0"/>
                <a:cs typeface="Arial" panose="020B0604020202020204" pitchFamily="34" charset="0"/>
              </a:rPr>
              <a:t>regimul ecuatorial </a:t>
            </a:r>
            <a:r>
              <a:rPr lang="ro-RO" sz="1200" dirty="0" smtClean="0">
                <a:latin typeface="Arial" panose="020B0604020202020204" pitchFamily="34" charset="0"/>
                <a:cs typeface="Arial" panose="020B0604020202020204" pitchFamily="34" charset="0"/>
              </a:rPr>
              <a:t>este:</a:t>
            </a:r>
          </a:p>
          <a:p>
            <a:pPr lvl="1">
              <a:buFont typeface="+mj-lt"/>
              <a:buAutoNum type="alphaLcParenR"/>
            </a:pPr>
            <a:r>
              <a:rPr lang="ro-RO" sz="1200" dirty="0" smtClean="0">
                <a:latin typeface="Arial" panose="020B0604020202020204" pitchFamily="34" charset="0"/>
                <a:cs typeface="Arial" panose="020B0604020202020204" pitchFamily="34" charset="0"/>
              </a:rPr>
              <a:t>constant;</a:t>
            </a:r>
          </a:p>
          <a:p>
            <a:pPr lvl="1">
              <a:buFont typeface="+mj-lt"/>
              <a:buAutoNum type="alphaLcParenR"/>
            </a:pPr>
            <a:r>
              <a:rPr lang="ro-RO" sz="1200" dirty="0" smtClean="0">
                <a:latin typeface="Arial" panose="020B0604020202020204" pitchFamily="34" charset="0"/>
                <a:cs typeface="Arial" panose="020B0604020202020204" pitchFamily="34" charset="0"/>
              </a:rPr>
              <a:t>stabil;</a:t>
            </a:r>
          </a:p>
          <a:p>
            <a:pPr lvl="1">
              <a:buFont typeface="+mj-lt"/>
              <a:buAutoNum type="alphaLcParenR"/>
            </a:pPr>
            <a:r>
              <a:rPr lang="ro-RO" sz="1200" dirty="0" smtClean="0">
                <a:latin typeface="Arial" panose="020B0604020202020204" pitchFamily="34" charset="0"/>
                <a:cs typeface="Arial" panose="020B0604020202020204" pitchFamily="34" charset="0"/>
              </a:rPr>
              <a:t>ridicat </a:t>
            </a:r>
            <a:r>
              <a:rPr lang="ro-RO" sz="1200" dirty="0">
                <a:latin typeface="Arial" panose="020B0604020202020204" pitchFamily="34" charset="0"/>
                <a:cs typeface="Arial" panose="020B0604020202020204" pitchFamily="34" charset="0"/>
              </a:rPr>
              <a:t>tot timpul anului.</a:t>
            </a:r>
          </a:p>
          <a:p>
            <a:pPr lvl="0">
              <a:buFont typeface="+mj-lt"/>
              <a:buAutoNum type="arabicPeriod"/>
            </a:pPr>
            <a:r>
              <a:rPr lang="ro-RO" sz="1200" dirty="0">
                <a:latin typeface="Arial" panose="020B0604020202020204" pitchFamily="34" charset="0"/>
                <a:cs typeface="Arial" panose="020B0604020202020204" pitchFamily="34" charset="0"/>
              </a:rPr>
              <a:t>regimul tropical:</a:t>
            </a:r>
          </a:p>
          <a:p>
            <a:pPr lvl="1">
              <a:buFont typeface="+mj-lt"/>
              <a:buAutoNum type="alphaLcParenR"/>
            </a:pPr>
            <a:r>
              <a:rPr lang="ro-RO" sz="1200" dirty="0">
                <a:latin typeface="Arial" panose="020B0604020202020204" pitchFamily="34" charset="0"/>
                <a:cs typeface="Arial" panose="020B0604020202020204" pitchFamily="34" charset="0"/>
              </a:rPr>
              <a:t>cu două anotimpuri (musonic și subecuatorial);</a:t>
            </a:r>
          </a:p>
          <a:p>
            <a:pPr lvl="1">
              <a:buFont typeface="+mj-lt"/>
              <a:buAutoNum type="alphaLcParenR"/>
            </a:pPr>
            <a:r>
              <a:rPr lang="ro-RO" sz="1200" dirty="0">
                <a:latin typeface="Arial" panose="020B0604020202020204" pitchFamily="34" charset="0"/>
                <a:cs typeface="Arial" panose="020B0604020202020204" pitchFamily="34" charset="0"/>
              </a:rPr>
              <a:t>prezintă un maxim în anotimpul ploios;</a:t>
            </a:r>
          </a:p>
          <a:p>
            <a:pPr lvl="1">
              <a:buFont typeface="+mj-lt"/>
              <a:buAutoNum type="alphaLcParenR"/>
            </a:pPr>
            <a:r>
              <a:rPr lang="ro-RO" sz="1200" dirty="0">
                <a:latin typeface="Arial" panose="020B0604020202020204" pitchFamily="34" charset="0"/>
                <a:cs typeface="Arial" panose="020B0604020202020204" pitchFamily="34" charset="0"/>
              </a:rPr>
              <a:t>prezintă un minim în anotimpul secetos. </a:t>
            </a:r>
          </a:p>
          <a:p>
            <a:pPr lvl="0">
              <a:buFont typeface="+mj-lt"/>
              <a:buAutoNum type="arabicPeriod"/>
            </a:pPr>
            <a:r>
              <a:rPr lang="ro-RO" sz="1200" dirty="0">
                <a:latin typeface="Arial" panose="020B0604020202020204" pitchFamily="34" charset="0"/>
                <a:cs typeface="Arial" panose="020B0604020202020204" pitchFamily="34" charset="0"/>
              </a:rPr>
              <a:t>regimul deșertic este:</a:t>
            </a:r>
          </a:p>
          <a:p>
            <a:pPr lvl="1">
              <a:buFont typeface="+mj-lt"/>
              <a:buAutoNum type="alphaLcParenR"/>
            </a:pPr>
            <a:r>
              <a:rPr lang="ro-RO" sz="1200" dirty="0">
                <a:latin typeface="Arial" panose="020B0604020202020204" pitchFamily="34" charset="0"/>
                <a:cs typeface="Arial" panose="020B0604020202020204" pitchFamily="34" charset="0"/>
              </a:rPr>
              <a:t>intermitent;</a:t>
            </a:r>
          </a:p>
          <a:p>
            <a:pPr lvl="1">
              <a:buFont typeface="+mj-lt"/>
              <a:buAutoNum type="alphaLcParenR"/>
            </a:pPr>
            <a:r>
              <a:rPr lang="ro-RO" sz="1200" dirty="0">
                <a:latin typeface="Arial" panose="020B0604020202020204" pitchFamily="34" charset="0"/>
                <a:cs typeface="Arial" panose="020B0604020202020204" pitchFamily="34" charset="0"/>
              </a:rPr>
              <a:t>episodic</a:t>
            </a:r>
            <a:r>
              <a:rPr lang="ro-RO" sz="1200" dirty="0" smtClean="0">
                <a:latin typeface="Arial" panose="020B0604020202020204" pitchFamily="34" charset="0"/>
                <a:cs typeface="Arial" panose="020B0604020202020204" pitchFamily="34" charset="0"/>
              </a:rPr>
              <a:t>.</a:t>
            </a:r>
            <a:endParaRPr lang="ro-RO" sz="1200" dirty="0" smtClean="0">
              <a:latin typeface="Arial" pitchFamily="34" charset="0"/>
              <a:cs typeface="Arial" pitchFamily="34" charset="0"/>
            </a:endParaRPr>
          </a:p>
          <a:p>
            <a:pPr marL="400050" lvl="2" indent="0" algn="just" eaLnBrk="1" hangingPunct="1">
              <a:spcBef>
                <a:spcPct val="0"/>
              </a:spcBef>
              <a:buNone/>
            </a:pPr>
            <a:endParaRPr lang="ro-RO" sz="1200" dirty="0" smtClean="0">
              <a:latin typeface="Arial" pitchFamily="34" charset="0"/>
              <a:cs typeface="Arial" pitchFamily="34" charset="0"/>
            </a:endParaRP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dirty="0" smtClean="0"/>
              <a:t>Examenul de bacalaureat naţional 2018</a:t>
            </a:r>
            <a:endParaRPr lang="ro-RO" sz="1000" dirty="0"/>
          </a:p>
          <a:p>
            <a:r>
              <a:rPr lang="ro-RO" sz="1000" dirty="0"/>
              <a:t>Proba de evaluare a competenţelor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70</Words>
  <Application>Microsoft Office PowerPoint</Application>
  <PresentationFormat>Expunere pe ecran (4:3)</PresentationFormat>
  <Paragraphs>27</Paragraphs>
  <Slides>3</Slides>
  <Notes>0</Notes>
  <HiddenSlides>0</HiddenSlides>
  <MMClips>0</MMClips>
  <ScaleCrop>false</ScaleCrop>
  <HeadingPairs>
    <vt:vector size="4" baseType="variant">
      <vt:variant>
        <vt:lpstr>Temă</vt:lpstr>
      </vt:variant>
      <vt:variant>
        <vt:i4>1</vt:i4>
      </vt:variant>
      <vt:variant>
        <vt:lpstr>Titluri diapozitive</vt:lpstr>
      </vt:variant>
      <vt:variant>
        <vt:i4>3</vt:i4>
      </vt:variant>
    </vt:vector>
  </HeadingPairs>
  <TitlesOfParts>
    <vt:vector size="4" baseType="lpstr">
      <vt:lpstr>Office Theme</vt:lpstr>
      <vt:lpstr>APELE CONTINENTALE</vt:lpstr>
      <vt:lpstr>Prezentare PowerPoint</vt:lpstr>
      <vt:lpstr>Prezentare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75</cp:revision>
  <dcterms:created xsi:type="dcterms:W3CDTF">2010-01-11T15:51:42Z</dcterms:created>
  <dcterms:modified xsi:type="dcterms:W3CDTF">2018-02-08T14:29:25Z</dcterms:modified>
</cp:coreProperties>
</file>